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09"/>
  </p:notesMasterIdLst>
  <p:sldIdLst>
    <p:sldId id="1014" r:id="rId2"/>
    <p:sldId id="1016" r:id="rId3"/>
    <p:sldId id="1319" r:id="rId4"/>
    <p:sldId id="1307" r:id="rId5"/>
    <p:sldId id="1297" r:id="rId6"/>
    <p:sldId id="1298" r:id="rId7"/>
    <p:sldId id="1299" r:id="rId8"/>
    <p:sldId id="1300" r:id="rId9"/>
    <p:sldId id="1397" r:id="rId10"/>
    <p:sldId id="1320" r:id="rId11"/>
    <p:sldId id="1321" r:id="rId12"/>
    <p:sldId id="1322" r:id="rId13"/>
    <p:sldId id="1323" r:id="rId14"/>
    <p:sldId id="1324" r:id="rId15"/>
    <p:sldId id="1325" r:id="rId16"/>
    <p:sldId id="1326" r:id="rId17"/>
    <p:sldId id="1327" r:id="rId18"/>
    <p:sldId id="1328" r:id="rId19"/>
    <p:sldId id="1329" r:id="rId20"/>
    <p:sldId id="1330" r:id="rId21"/>
    <p:sldId id="1331" r:id="rId22"/>
    <p:sldId id="1332" r:id="rId23"/>
    <p:sldId id="1333" r:id="rId24"/>
    <p:sldId id="1347" r:id="rId25"/>
    <p:sldId id="1334" r:id="rId26"/>
    <p:sldId id="1356" r:id="rId27"/>
    <p:sldId id="1348" r:id="rId28"/>
    <p:sldId id="1349" r:id="rId29"/>
    <p:sldId id="1336" r:id="rId30"/>
    <p:sldId id="1350" r:id="rId31"/>
    <p:sldId id="1337" r:id="rId32"/>
    <p:sldId id="1352" r:id="rId33"/>
    <p:sldId id="1338" r:id="rId34"/>
    <p:sldId id="1353" r:id="rId35"/>
    <p:sldId id="1339" r:id="rId36"/>
    <p:sldId id="1354" r:id="rId37"/>
    <p:sldId id="1340" r:id="rId38"/>
    <p:sldId id="1355" r:id="rId39"/>
    <p:sldId id="1341" r:id="rId40"/>
    <p:sldId id="1358" r:id="rId41"/>
    <p:sldId id="1342" r:id="rId42"/>
    <p:sldId id="1359" r:id="rId43"/>
    <p:sldId id="1343" r:id="rId44"/>
    <p:sldId id="1344" r:id="rId45"/>
    <p:sldId id="1346" r:id="rId46"/>
    <p:sldId id="1360" r:id="rId47"/>
    <p:sldId id="1361" r:id="rId48"/>
    <p:sldId id="1362" r:id="rId49"/>
    <p:sldId id="1363" r:id="rId50"/>
    <p:sldId id="1364" r:id="rId51"/>
    <p:sldId id="1365" r:id="rId52"/>
    <p:sldId id="1366" r:id="rId53"/>
    <p:sldId id="1204" r:id="rId54"/>
    <p:sldId id="1194" r:id="rId55"/>
    <p:sldId id="1195" r:id="rId56"/>
    <p:sldId id="1196" r:id="rId57"/>
    <p:sldId id="1209" r:id="rId58"/>
    <p:sldId id="1206" r:id="rId59"/>
    <p:sldId id="1215" r:id="rId60"/>
    <p:sldId id="1205" r:id="rId61"/>
    <p:sldId id="1210" r:id="rId62"/>
    <p:sldId id="1211" r:id="rId63"/>
    <p:sldId id="1212" r:id="rId64"/>
    <p:sldId id="1213" r:id="rId65"/>
    <p:sldId id="1214" r:id="rId66"/>
    <p:sldId id="1368" r:id="rId67"/>
    <p:sldId id="1412" r:id="rId68"/>
    <p:sldId id="1302" r:id="rId69"/>
    <p:sldId id="1373" r:id="rId70"/>
    <p:sldId id="1372" r:id="rId71"/>
    <p:sldId id="1374" r:id="rId72"/>
    <p:sldId id="830" r:id="rId73"/>
    <p:sldId id="1303" r:id="rId74"/>
    <p:sldId id="1304" r:id="rId75"/>
    <p:sldId id="1375" r:id="rId76"/>
    <p:sldId id="1207" r:id="rId77"/>
    <p:sldId id="1404" r:id="rId78"/>
    <p:sldId id="1405" r:id="rId79"/>
    <p:sldId id="1406" r:id="rId80"/>
    <p:sldId id="1407" r:id="rId81"/>
    <p:sldId id="1408" r:id="rId82"/>
    <p:sldId id="1409" r:id="rId83"/>
    <p:sldId id="1410" r:id="rId84"/>
    <p:sldId id="1411" r:id="rId85"/>
    <p:sldId id="1403" r:id="rId86"/>
    <p:sldId id="1376" r:id="rId87"/>
    <p:sldId id="1377" r:id="rId88"/>
    <p:sldId id="1401" r:id="rId89"/>
    <p:sldId id="1402" r:id="rId90"/>
    <p:sldId id="1378" r:id="rId91"/>
    <p:sldId id="1379" r:id="rId92"/>
    <p:sldId id="1242" r:id="rId93"/>
    <p:sldId id="1243" r:id="rId94"/>
    <p:sldId id="1244" r:id="rId95"/>
    <p:sldId id="1245" r:id="rId96"/>
    <p:sldId id="1246" r:id="rId97"/>
    <p:sldId id="1247" r:id="rId98"/>
    <p:sldId id="1248" r:id="rId99"/>
    <p:sldId id="1249" r:id="rId100"/>
    <p:sldId id="1253" r:id="rId101"/>
    <p:sldId id="1256" r:id="rId102"/>
    <p:sldId id="1255" r:id="rId103"/>
    <p:sldId id="1257" r:id="rId104"/>
    <p:sldId id="1226" r:id="rId105"/>
    <p:sldId id="1218" r:id="rId106"/>
    <p:sldId id="1219" r:id="rId107"/>
    <p:sldId id="1260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 autoAdjust="0"/>
    <p:restoredTop sz="94966" autoAdjust="0"/>
  </p:normalViewPr>
  <p:slideViewPr>
    <p:cSldViewPr snapToGrid="0">
      <p:cViewPr varScale="1">
        <p:scale>
          <a:sx n="121" d="100"/>
          <a:sy n="121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7/11/24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3127073" y="2226768"/>
            <a:ext cx="623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의 이해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3965017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E7EEA-C1A7-5E37-7DF4-2A1A502F49A0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23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25734-3986-9C1B-3945-2D2827DECB7D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47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7750510" y="2139362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46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53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대비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2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</a:t>
            </a:r>
            <a:r>
              <a:rPr kumimoji="1" lang="ko-KR" altLang="en-US" dirty="0"/>
              <a:t>가 바꾼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연구를 위안 기반이 형성되었다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디바이스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소수 연구자와 소수 기업의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135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기계와의 입출력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모든 디지털 디바이스들</a:t>
            </a:r>
            <a:endParaRPr kumimoji="1" lang="en-US" altLang="ko-KR" dirty="0"/>
          </a:p>
          <a:p>
            <a:r>
              <a:rPr kumimoji="1" lang="ko-KR" altLang="en-US" dirty="0"/>
              <a:t>고도화 되는 기존 서비스들</a:t>
            </a:r>
            <a:endParaRPr kumimoji="1" lang="en-US" altLang="ko-KR" dirty="0"/>
          </a:p>
          <a:p>
            <a:r>
              <a:rPr kumimoji="1" lang="ko-KR" altLang="en-US" dirty="0"/>
              <a:t>새로운 서비스들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모든 이의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8190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흐름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농경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종이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증기기관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통신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iPhone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이제 </a:t>
            </a:r>
            <a:r>
              <a:rPr kumimoji="1" lang="en-US" altLang="ko-KR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2084533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의료에서는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20" y="3318326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04877" y="4028170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2064417" y="42570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81" y="1690688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087835" y="308296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의료 실무자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2733951" y="2418310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3259486" y="25729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>
                <a:solidFill>
                  <a:schemeClr val="accent5"/>
                </a:solidFill>
              </a:rPr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682" y="3365335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7480717" y="4452588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 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요약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답변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512" y="3618451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5770041" y="3522490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6500504" y="4028170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810" y="5010366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7275765" y="6221395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예약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커머스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검색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6502978" y="5579532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47" y="5314039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870" y="5025832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3" y="5717648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5150768" y="622139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신규 서비스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6616654" y="2350500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3412213" y="4563132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85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2761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97346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5759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02113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738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852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8326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33DD8-F8F0-58F0-0DDB-53D69FD9514E}"/>
              </a:ext>
            </a:extLst>
          </p:cNvPr>
          <p:cNvSpPr/>
          <p:nvPr/>
        </p:nvSpPr>
        <p:spPr>
          <a:xfrm flipV="1">
            <a:off x="7699788" y="2883224"/>
            <a:ext cx="708487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91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973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9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31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6968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4964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1250218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957-3FBE-5592-F595-519EE4DACD8F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기반으로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99013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000667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1125779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8360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흐름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1835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2670435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30745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62530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9854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65659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362620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웹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991345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8082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64992-688B-879C-6EF2-5BF9675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2000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겨울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B2962-AC97-5390-9AAA-62B78529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2EE6C0-CF42-0926-158D-2CAD46FF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816654"/>
            <a:ext cx="11226362" cy="43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0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페이지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540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433682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764610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책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848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책</a:t>
            </a:r>
          </a:p>
        </p:txBody>
      </p:sp>
    </p:spTree>
    <p:extLst>
      <p:ext uri="{BB962C8B-B14F-4D97-AF65-F5344CB8AC3E}">
        <p14:creationId xmlns:p14="http://schemas.microsoft.com/office/powerpoint/2010/main" val="3658321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입력에 대하여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190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80" y="3042673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814CAE0A-AA77-E7B0-C226-59D9C984053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477" y="3122360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7534AB94-96BB-78E2-5B95-396F79EE129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503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075" y="3177085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C69021A0-9670-4A21-485D-8E0CEA32E49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793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514" y="3237562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E3C98111-85BA-7A3B-F62F-92CB9883A10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7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ore-US" dirty="0"/>
              <a:t>AI</a:t>
            </a:r>
            <a:r>
              <a:rPr kumimoji="1" lang="ko-KR" altLang="en-US" dirty="0"/>
              <a:t>의 부활</a:t>
            </a:r>
            <a:endParaRPr kumimoji="1" lang="ko-Kore-US" altLang="en-US"/>
          </a:p>
        </p:txBody>
      </p:sp>
      <p:pic>
        <p:nvPicPr>
          <p:cNvPr id="4" name="Google Shape;107;p17">
            <a:extLst>
              <a:ext uri="{FF2B5EF4-FFF2-40B4-BE49-F238E27FC236}">
                <a16:creationId xmlns:a16="http://schemas.microsoft.com/office/drawing/2014/main" id="{A8D2FBA0-CA62-BB6F-D3C7-E7F37050A631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053" y="1923393"/>
            <a:ext cx="5698326" cy="454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21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19" y="323342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그럴 듯한 분류 결과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25D5FDDB-6458-84C4-0D56-85FB2B8A63E2}"/>
              </a:ext>
            </a:extLst>
          </p:cNvPr>
          <p:cNvSpPr txBox="1"/>
          <p:nvPr/>
        </p:nvSpPr>
        <p:spPr>
          <a:xfrm>
            <a:off x="8327471" y="4990077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고양이</a:t>
            </a:r>
            <a:endParaRPr lang="en-US" altLang="ko-KR" sz="3200" b="1" dirty="0"/>
          </a:p>
          <a:p>
            <a:pPr lvl="0" algn="ctr"/>
            <a:r>
              <a:rPr lang="en-US" altLang="ko-KR" sz="3200" b="1" dirty="0"/>
              <a:t>1 :</a:t>
            </a:r>
            <a:r>
              <a:rPr lang="ko-KR" altLang="en-US" sz="3200" b="1" dirty="0"/>
              <a:t> 강아지</a:t>
            </a:r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DE4360F8-9A27-AA41-F62F-BD53FBABF31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82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/>
              <a:t> 모른다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최고 출력값의 것을 고른다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60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 출력값의 것을 고를 뿐이다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/>
              <a:t>,</a:t>
            </a:r>
            <a:r>
              <a:rPr kumimoji="1" lang="ko-KR" altLang="en-US" sz="2400"/>
              <a:t> </a:t>
            </a:r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책    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0.000002523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286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942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 많은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22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믿을만</a:t>
            </a:r>
            <a:r>
              <a:rPr kumimoji="1" lang="ko-KR" altLang="en-US"/>
              <a:t> 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의 답은 그럴 듯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믿으면 안된다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“It still is not fully reliable”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from 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  <a:p>
            <a:r>
              <a:rPr kumimoji="1" lang="ko-KR" altLang="en-US" dirty="0"/>
              <a:t>환각</a:t>
            </a:r>
            <a:r>
              <a:rPr kumimoji="1" lang="en-US" altLang="ko-KR" dirty="0"/>
              <a:t>(hallucination)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939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사실성 검사 결과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C7547-2480-7061-3F11-D5D66B5D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81" y="1690688"/>
            <a:ext cx="755638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6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안전하지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안전성에 대한 보장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보장은 못하면서 기술 보고서에 많이 언급된다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반증이다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홈페이지 주 메뉴중 하나가 </a:t>
            </a:r>
            <a:r>
              <a:rPr kumimoji="1" lang="en-US" altLang="ko-KR" dirty="0"/>
              <a:t>‘Safety’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AE4A9-1296-2681-44A9-01AEFB63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4001294"/>
            <a:ext cx="5435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4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의료용 사용 불허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다음이 허용되지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건강 상태를 얘기하는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치료 방법을 제공하는 것</a:t>
            </a:r>
            <a:endParaRPr kumimoji="1" lang="en-US" altLang="ko-KR" dirty="0"/>
          </a:p>
          <a:p>
            <a:r>
              <a:rPr kumimoji="1" lang="ko-KR" altLang="en-US" dirty="0"/>
              <a:t>환자가 직접 받을 응답에 사용하면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49B68-9265-EA59-D3F5-04032E60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21" y="3928533"/>
            <a:ext cx="7367913" cy="215476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26620-8118-75B3-891E-A86474777B8F}"/>
              </a:ext>
            </a:extLst>
          </p:cNvPr>
          <p:cNvSpPr txBox="1"/>
          <p:nvPr/>
        </p:nvSpPr>
        <p:spPr>
          <a:xfrm>
            <a:off x="6527801" y="6354375"/>
            <a:ext cx="4480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200"/>
              <a:t>from openai usage poliy : https://openai.com/policies/usage-policies</a:t>
            </a:r>
            <a:endParaRPr kumimoji="1" lang="ko-Kore-US" altLang="en-US" sz="1200"/>
          </a:p>
        </p:txBody>
      </p:sp>
    </p:spTree>
    <p:extLst>
      <p:ext uri="{BB962C8B-B14F-4D97-AF65-F5344CB8AC3E}">
        <p14:creationId xmlns:p14="http://schemas.microsoft.com/office/powerpoint/2010/main" val="208843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답변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있어 보이기는 한데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6D46C-FE14-9C20-B024-BAA5F087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22" y="168164"/>
            <a:ext cx="6258990" cy="65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5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길이 제약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입력과 출력 길이에 제약이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거의 극복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GPT-3.5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A4 4</a:t>
            </a:r>
            <a:r>
              <a:rPr kumimoji="1" lang="ko-KR" altLang="en-US" dirty="0"/>
              <a:t>장 정도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GPT-4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장 정도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430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AlphaGo</a:t>
            </a:r>
            <a:endParaRPr kumimoji="1" lang="ko-Kore-US" altLang="en-US"/>
          </a:p>
        </p:txBody>
      </p:sp>
      <p:pic>
        <p:nvPicPr>
          <p:cNvPr id="4" name="Picture 2" descr="lphagoì ëí ì´ë¯¸ì§ ê²ìê²°ê³¼">
            <a:extLst>
              <a:ext uri="{FF2B5EF4-FFF2-40B4-BE49-F238E27FC236}">
                <a16:creationId xmlns:a16="http://schemas.microsoft.com/office/drawing/2014/main" id="{BF2D2014-5B59-D045-E3B1-AC25AFBF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501" y="2129077"/>
            <a:ext cx="7356221" cy="41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2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제한된 활용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CB8EF-DCD1-3596-CF43-0068C8C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57" y="1457402"/>
            <a:ext cx="9017643" cy="53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8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그래도 쓸만한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1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요약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0D90D-5D0F-61F6-9793-1ACB7DBA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83" y="276096"/>
            <a:ext cx="6187017" cy="45033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1BB8A-69E5-14EE-A800-B7A7E296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83" y="4914371"/>
            <a:ext cx="6187017" cy="186624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3881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기반 답변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CABA6-403A-28F2-BEA1-CD8F08AC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66" y="593725"/>
            <a:ext cx="6492515" cy="38089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400BB-ECC0-8416-D7C6-8964E673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6" y="4741332"/>
            <a:ext cx="4492490" cy="182880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90825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보고서 초안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F3351-F903-B160-5F75-0AE4D92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539749"/>
            <a:ext cx="6129867" cy="60375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47504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번역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48EB0-2871-9EB8-281A-CD2274AF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99" y="2003206"/>
            <a:ext cx="6798733" cy="45997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1870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생성형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EBC0E-8FAF-8D4F-B819-C109D12E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</a:t>
            </a:r>
            <a:r>
              <a:rPr kumimoji="1" lang="ko-KR" altLang="en-US"/>
              <a:t>가지 타입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194D6-3564-5AF3-2749-F682786BA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토큰 예측 반복 방법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ore-US"/>
              <a:t>ChatGPT</a:t>
            </a:r>
            <a:r>
              <a:rPr kumimoji="1" lang="ko-Kore-US" altLang="en-US"/>
              <a:t>와</a:t>
            </a:r>
            <a:r>
              <a:rPr kumimoji="1" lang="ko-KR" altLang="en-US"/>
              <a:t> 같은 텍스트 생성</a:t>
            </a:r>
            <a:endParaRPr kumimoji="1" lang="en-US" altLang="ko-KR"/>
          </a:p>
          <a:p>
            <a:r>
              <a:rPr kumimoji="1" lang="ko-KR" altLang="en-US"/>
              <a:t>잠재공간 디코딩 방법 </a:t>
            </a:r>
            <a:r>
              <a:rPr kumimoji="1" lang="en-US" altLang="ko-KR"/>
              <a:t>:</a:t>
            </a:r>
            <a:r>
              <a:rPr kumimoji="1" lang="ko-KR" altLang="en-US"/>
              <a:t> 이미지 생성과 같으</a:t>
            </a:r>
            <a:endParaRPr kumimoji="1" lang="en-US" altLang="ko-KR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02510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5E9939D-8D1D-1C15-35B4-896CEE37A8F3}"/>
              </a:ext>
            </a:extLst>
          </p:cNvPr>
          <p:cNvSpPr/>
          <p:nvPr/>
        </p:nvSpPr>
        <p:spPr>
          <a:xfrm>
            <a:off x="4296137" y="2432614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Encoder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특정 영상을 숫자로 인코딩</a:t>
            </a:r>
            <a:r>
              <a:rPr kumimoji="1" lang="en-US" altLang="ko-KR" dirty="0"/>
              <a:t>/</a:t>
            </a:r>
            <a:r>
              <a:rPr kumimoji="1" lang="ko-KR" altLang="en-US" dirty="0"/>
              <a:t>디코딩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229F4-3E41-ACFB-3E99-F9D5AE88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06" y="2176736"/>
            <a:ext cx="1600200" cy="1663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686056-DAFD-1141-0678-9DAF9E1A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7" y="4797753"/>
            <a:ext cx="1485900" cy="17399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D77E2F-B613-66EB-E84E-4A57684904A3}"/>
              </a:ext>
            </a:extLst>
          </p:cNvPr>
          <p:cNvCxnSpPr/>
          <p:nvPr/>
        </p:nvCxnSpPr>
        <p:spPr>
          <a:xfrm>
            <a:off x="3993931" y="2963917"/>
            <a:ext cx="2291255" cy="28378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8B34B6-90D7-580D-E057-56BDF0DFC402}"/>
              </a:ext>
            </a:extLst>
          </p:cNvPr>
          <p:cNvCxnSpPr>
            <a:cxnSpLocks/>
          </p:cNvCxnSpPr>
          <p:nvPr/>
        </p:nvCxnSpPr>
        <p:spPr>
          <a:xfrm>
            <a:off x="3796496" y="5567423"/>
            <a:ext cx="2465408" cy="18519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36649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값을 영상으로 매핑하는 디코더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9951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ChatGPT</a:t>
            </a:r>
            <a:r>
              <a:rPr kumimoji="1" lang="ko-KR" altLang="en-US" dirty="0"/>
              <a:t> 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12500C-77B3-1E75-5A9A-559EB8D1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86" y="2311167"/>
            <a:ext cx="7772400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2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46196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값을 디코딩 하면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>
            <a:off x="6609144" y="3819645"/>
            <a:ext cx="247698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02C3B-5C77-8032-C8CE-EFF4D0E3E8B7}"/>
              </a:ext>
            </a:extLst>
          </p:cNvPr>
          <p:cNvSpPr txBox="1"/>
          <p:nvPr/>
        </p:nvSpPr>
        <p:spPr>
          <a:xfrm>
            <a:off x="9213448" y="3333509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5400"/>
              <a:t>?</a:t>
            </a:r>
            <a:endParaRPr kumimoji="1" lang="ko-Kore-US" altLang="en-US" sz="5400"/>
          </a:p>
        </p:txBody>
      </p:sp>
    </p:spTree>
    <p:extLst>
      <p:ext uri="{BB962C8B-B14F-4D97-AF65-F5344CB8AC3E}">
        <p14:creationId xmlns:p14="http://schemas.microsoft.com/office/powerpoint/2010/main" val="1237451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8" y="1891863"/>
            <a:ext cx="8030617" cy="3881465"/>
          </a:xfrm>
        </p:spPr>
      </p:pic>
      <p:sp>
        <p:nvSpPr>
          <p:cNvPr id="8" name="Shape 804"/>
          <p:cNvSpPr txBox="1"/>
          <p:nvPr/>
        </p:nvSpPr>
        <p:spPr>
          <a:xfrm>
            <a:off x="7966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7AA73E-265C-A2E6-26AE-FF26A41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6170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2AEC1-1915-05BD-28D1-F52AC1F5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49" y="1613383"/>
            <a:ext cx="6565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73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연구자 들이 보는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연속된 숫자들로 구성된 하나의 벡터로 본다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크기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당도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의 사과는 </a:t>
            </a:r>
            <a:r>
              <a:rPr kumimoji="1" lang="en-US" altLang="ko-KR" dirty="0"/>
              <a:t>(3,</a:t>
            </a:r>
            <a:r>
              <a:rPr kumimoji="1" lang="ko-KR" altLang="en-US" dirty="0"/>
              <a:t> </a:t>
            </a:r>
            <a:r>
              <a:rPr kumimoji="1" lang="en-US" altLang="ko-KR" dirty="0"/>
              <a:t>2)</a:t>
            </a:r>
          </a:p>
          <a:p>
            <a:r>
              <a:rPr kumimoji="1" lang="ko-KR" altLang="en-US" dirty="0"/>
              <a:t>그 벡터는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모든 영상은 벡터이다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100x100 </a:t>
            </a:r>
            <a:r>
              <a:rPr kumimoji="1" lang="ko-KR" altLang="en-US" dirty="0"/>
              <a:t>영상은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개의 숫자로 구성됨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cxnSp>
        <p:nvCxnSpPr>
          <p:cNvPr id="4" name="Shape 416">
            <a:extLst>
              <a:ext uri="{FF2B5EF4-FFF2-40B4-BE49-F238E27FC236}">
                <a16:creationId xmlns:a16="http://schemas.microsoft.com/office/drawing/2014/main" id="{A9549E9B-9E06-E2BF-2390-8E9B8C6DC7F2}"/>
              </a:ext>
            </a:extLst>
          </p:cNvPr>
          <p:cNvCxnSpPr>
            <a:cxnSpLocks/>
          </p:cNvCxnSpPr>
          <p:nvPr/>
        </p:nvCxnSpPr>
        <p:spPr>
          <a:xfrm>
            <a:off x="8538645" y="4006100"/>
            <a:ext cx="2607776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" name="Shape 418">
            <a:extLst>
              <a:ext uri="{FF2B5EF4-FFF2-40B4-BE49-F238E27FC236}">
                <a16:creationId xmlns:a16="http://schemas.microsoft.com/office/drawing/2014/main" id="{E85A83DE-E93E-8820-0F4E-39828329D6CA}"/>
              </a:ext>
            </a:extLst>
          </p:cNvPr>
          <p:cNvCxnSpPr>
            <a:cxnSpLocks/>
          </p:cNvCxnSpPr>
          <p:nvPr/>
        </p:nvCxnSpPr>
        <p:spPr>
          <a:xfrm>
            <a:off x="8565256" y="2368627"/>
            <a:ext cx="0" cy="167093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469">
            <a:extLst>
              <a:ext uri="{FF2B5EF4-FFF2-40B4-BE49-F238E27FC236}">
                <a16:creationId xmlns:a16="http://schemas.microsoft.com/office/drawing/2014/main" id="{52A6EE83-075C-252C-243B-DF660CD99E86}"/>
              </a:ext>
            </a:extLst>
          </p:cNvPr>
          <p:cNvSpPr/>
          <p:nvPr/>
        </p:nvSpPr>
        <p:spPr>
          <a:xfrm>
            <a:off x="9922712" y="3118077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470">
            <a:extLst>
              <a:ext uri="{FF2B5EF4-FFF2-40B4-BE49-F238E27FC236}">
                <a16:creationId xmlns:a16="http://schemas.microsoft.com/office/drawing/2014/main" id="{3742FF29-943E-6857-6F47-8257B65222B0}"/>
              </a:ext>
            </a:extLst>
          </p:cNvPr>
          <p:cNvSpPr txBox="1"/>
          <p:nvPr/>
        </p:nvSpPr>
        <p:spPr>
          <a:xfrm>
            <a:off x="10126958" y="2885655"/>
            <a:ext cx="86899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-US" altLang="ko-KR" sz="2400" dirty="0"/>
              <a:t>3,</a:t>
            </a:r>
            <a:r>
              <a:rPr lang="ko-KR" altLang="en-US" sz="2400" dirty="0"/>
              <a:t> </a:t>
            </a:r>
            <a:r>
              <a:rPr lang="en-US" altLang="ko-KR" sz="2400" dirty="0"/>
              <a:t>2)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237969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생성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갯수가 아무리 많아도 그 점들 사이에는 공간이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공간의 데이터를 찾는 것이 생성형 </a:t>
            </a:r>
            <a:r>
              <a:rPr kumimoji="1" lang="en-US" altLang="ko-KR" dirty="0"/>
              <a:t>AI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775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22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BC6B24-7718-081C-A3D5-0E0D0310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1" y="1875100"/>
            <a:ext cx="11145041" cy="4731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55109D-57BE-317C-634C-F0CC7080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CAD17D-5F6C-6ECD-E784-1FA6DA357018}"/>
              </a:ext>
            </a:extLst>
          </p:cNvPr>
          <p:cNvSpPr/>
          <p:nvPr/>
        </p:nvSpPr>
        <p:spPr>
          <a:xfrm>
            <a:off x="5891514" y="2096084"/>
            <a:ext cx="559057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F0276-385B-C2D9-0751-F698C2846C8F}"/>
              </a:ext>
            </a:extLst>
          </p:cNvPr>
          <p:cNvSpPr txBox="1"/>
          <p:nvPr/>
        </p:nvSpPr>
        <p:spPr>
          <a:xfrm>
            <a:off x="8148578" y="1678330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의 역할을 명시</a:t>
            </a:r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5C58C9-0CD1-81EB-3CBE-457CDCB468F1}"/>
              </a:ext>
            </a:extLst>
          </p:cNvPr>
          <p:cNvSpPr/>
          <p:nvPr/>
        </p:nvSpPr>
        <p:spPr>
          <a:xfrm>
            <a:off x="5872955" y="2873516"/>
            <a:ext cx="2229323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DA7BE-DF6A-5AAC-BFE9-C54870D7AFBE}"/>
              </a:ext>
            </a:extLst>
          </p:cNvPr>
          <p:cNvSpPr txBox="1"/>
          <p:nvPr/>
        </p:nvSpPr>
        <p:spPr>
          <a:xfrm>
            <a:off x="6865718" y="4018345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가 수행할 대상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823BC-2223-4967-930B-D123A711DD4D}"/>
              </a:ext>
            </a:extLst>
          </p:cNvPr>
          <p:cNvSpPr/>
          <p:nvPr/>
        </p:nvSpPr>
        <p:spPr>
          <a:xfrm>
            <a:off x="8803279" y="4982038"/>
            <a:ext cx="2632508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22A795F-E33B-4A1F-E886-F155F320F292}"/>
              </a:ext>
            </a:extLst>
          </p:cNvPr>
          <p:cNvCxnSpPr/>
          <p:nvPr/>
        </p:nvCxnSpPr>
        <p:spPr>
          <a:xfrm>
            <a:off x="8657863" y="4502552"/>
            <a:ext cx="567160" cy="35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196C632-93DE-641F-56D1-F848E1C9343B}"/>
              </a:ext>
            </a:extLst>
          </p:cNvPr>
          <p:cNvCxnSpPr>
            <a:cxnSpLocks/>
          </p:cNvCxnSpPr>
          <p:nvPr/>
        </p:nvCxnSpPr>
        <p:spPr>
          <a:xfrm>
            <a:off x="7085635" y="3462759"/>
            <a:ext cx="461059" cy="518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39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DFA0-F348-C072-DA4A-242C627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97606-CB01-34D9-75E0-3B092176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80" y="1891266"/>
            <a:ext cx="10335459" cy="4335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F84D2C-7765-EC55-EEA7-297E2EAE1E41}"/>
              </a:ext>
            </a:extLst>
          </p:cNvPr>
          <p:cNvSpPr/>
          <p:nvPr/>
        </p:nvSpPr>
        <p:spPr>
          <a:xfrm>
            <a:off x="4988689" y="2107659"/>
            <a:ext cx="613458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CFB11-99F5-7843-3214-E5083EF1C1F8}"/>
              </a:ext>
            </a:extLst>
          </p:cNvPr>
          <p:cNvSpPr/>
          <p:nvPr/>
        </p:nvSpPr>
        <p:spPr>
          <a:xfrm>
            <a:off x="4946981" y="2769344"/>
            <a:ext cx="1824210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BE52F-0287-3D8F-30CA-D119E67A3B24}"/>
              </a:ext>
            </a:extLst>
          </p:cNvPr>
          <p:cNvSpPr/>
          <p:nvPr/>
        </p:nvSpPr>
        <p:spPr>
          <a:xfrm>
            <a:off x="9803756" y="4727395"/>
            <a:ext cx="1471915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2A2AD-9CD3-6310-FEA6-C2A63600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71" y="5665696"/>
            <a:ext cx="1708471" cy="858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7D79B-8907-8501-D80B-7BDE1BF98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397" y="3806624"/>
            <a:ext cx="1761844" cy="903744"/>
          </a:xfrm>
          <a:prstGeom prst="rect">
            <a:avLst/>
          </a:prstGeom>
        </p:spPr>
      </p:pic>
      <p:sp>
        <p:nvSpPr>
          <p:cNvPr id="12" name="Shape 804">
            <a:extLst>
              <a:ext uri="{FF2B5EF4-FFF2-40B4-BE49-F238E27FC236}">
                <a16:creationId xmlns:a16="http://schemas.microsoft.com/office/drawing/2014/main" id="{4D525BD9-EA11-FB9B-0B1C-21957269390A}"/>
              </a:ext>
            </a:extLst>
          </p:cNvPr>
          <p:cNvSpPr txBox="1"/>
          <p:nvPr/>
        </p:nvSpPr>
        <p:spPr>
          <a:xfrm>
            <a:off x="5269755" y="6349552"/>
            <a:ext cx="6061860" cy="3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color code viewer : https://www.atatus.com/tools/color-code-viewer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EA1B0-C8C9-9230-CC6A-684A0D8A9C6F}"/>
              </a:ext>
            </a:extLst>
          </p:cNvPr>
          <p:cNvSpPr txBox="1"/>
          <p:nvPr/>
        </p:nvSpPr>
        <p:spPr>
          <a:xfrm>
            <a:off x="7396223" y="1551008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8362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1675E-25CB-5DB1-2450-42179BEC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04012-4812-0205-8CF1-4CA663F7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25" y="2037497"/>
            <a:ext cx="10279674" cy="42012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C337B3-C483-1F5A-72FE-26CAF48E4FE7}"/>
              </a:ext>
            </a:extLst>
          </p:cNvPr>
          <p:cNvSpPr/>
          <p:nvPr/>
        </p:nvSpPr>
        <p:spPr>
          <a:xfrm>
            <a:off x="6516547" y="2222338"/>
            <a:ext cx="4768770" cy="4051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5C0D9-72DB-8BE2-24CB-88327FABF2A2}"/>
              </a:ext>
            </a:extLst>
          </p:cNvPr>
          <p:cNvSpPr/>
          <p:nvPr/>
        </p:nvSpPr>
        <p:spPr>
          <a:xfrm>
            <a:off x="6532713" y="2827217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7BBB6C-FC2D-2D0F-6410-A91AA27C9475}"/>
              </a:ext>
            </a:extLst>
          </p:cNvPr>
          <p:cNvSpPr/>
          <p:nvPr/>
        </p:nvSpPr>
        <p:spPr>
          <a:xfrm>
            <a:off x="9995473" y="4785268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840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AlphaGo, ChatGPT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AlphaGo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인지도를 아주 크게 높였다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큰 관심을 끌었으나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산업화나 돈벌이는 안되었다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ChatGPT</a:t>
            </a:r>
            <a:r>
              <a:rPr kumimoji="1" lang="ko-KR" altLang="en-US" dirty="0"/>
              <a:t>는 비지니스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실 적용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수 많은 산업화 시도가 진행 중</a:t>
            </a:r>
          </a:p>
        </p:txBody>
      </p:sp>
    </p:spTree>
    <p:extLst>
      <p:ext uri="{BB962C8B-B14F-4D97-AF65-F5344CB8AC3E}">
        <p14:creationId xmlns:p14="http://schemas.microsoft.com/office/powerpoint/2010/main" val="1897930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8115-A6AF-AB5D-A72E-765086A5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627D1-C39E-A6D7-9D8B-ABDCC3B9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모델이 수행할 작업이나 대답할 질문을 지시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57084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19D8F-2379-C7B9-022B-5BD8B096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B844E-26F4-7AC6-78F8-24B9E9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12" y="1427628"/>
            <a:ext cx="9063942" cy="52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2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03E7-E5A9-CCB7-5303-37EBFA6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695F58-F178-581F-9D7A-1D5D09FF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96" y="2029318"/>
            <a:ext cx="10406753" cy="2415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5E4DF5-F88D-C3FF-6A88-1343D2DF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98" y="4884509"/>
            <a:ext cx="10418179" cy="11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8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5214F-FF3F-82B4-FF6B-687D9155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</a:t>
            </a:r>
            <a:r>
              <a:rPr kumimoji="1" lang="ko-KR" altLang="en-US"/>
              <a:t>모음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4CDAF-89B4-B400-E9F3-8767AE77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https://github.com/f/awesome-chatgpt-prompts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A631A9-BAE5-B04B-FF52-7E1903A5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7" y="2937879"/>
            <a:ext cx="11248926" cy="28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1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B756-6020-6994-FBFA-2611FC88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Example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59FC4-26F9-9FF1-C07E-48BDFA3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https://platform.openai.com/docs/examples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6EC56E-867F-FE5A-A2DA-EF8B867F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31" y="2621344"/>
            <a:ext cx="6375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80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196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 API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17437-52EA-D963-B119-CF3AC79F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2460B-26FB-AE8A-455C-345223F2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만든 회사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LLM(Large Language Model)</a:t>
            </a:r>
            <a:r>
              <a:rPr kumimoji="1" lang="ko-Kore-US" altLang="en-US"/>
              <a:t>의</a:t>
            </a:r>
            <a:r>
              <a:rPr kumimoji="1" lang="ko-KR" altLang="en-US"/>
              <a:t> 붐을 일으킨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LLM</a:t>
            </a:r>
            <a:r>
              <a:rPr kumimoji="1" lang="ko-KR" altLang="en-US"/>
              <a:t>을 리딩하는</a:t>
            </a:r>
            <a:endParaRPr kumimoji="1" lang="en-US" altLang="ko-KR"/>
          </a:p>
          <a:p>
            <a:endParaRPr kumimoji="1" lang="en-US" altLang="ko-Kore-US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9732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 서비스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42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907C575-FB6E-D9A9-B80F-F76B8233F270}"/>
              </a:ext>
            </a:extLst>
          </p:cNvPr>
          <p:cNvSpPr/>
          <p:nvPr/>
        </p:nvSpPr>
        <p:spPr>
          <a:xfrm>
            <a:off x="3310359" y="3009418"/>
            <a:ext cx="1620456" cy="2488557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A165327-9ED5-4C48-8C6B-D86998D3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89" y="5729469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딥러닝 모델을 호출해서 사용하기 위한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59533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5423C2-5925-C7D2-707B-AE501D20D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155" y="4529958"/>
            <a:ext cx="1606012" cy="1518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E8BB0-62FE-73E2-1045-B0F318C1740D}"/>
              </a:ext>
            </a:extLst>
          </p:cNvPr>
          <p:cNvSpPr txBox="1"/>
          <p:nvPr/>
        </p:nvSpPr>
        <p:spPr>
          <a:xfrm>
            <a:off x="10389474" y="6248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프로그램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5779681-A01A-89E8-CB38-7332DEEA2BE8}"/>
              </a:ext>
            </a:extLst>
          </p:cNvPr>
          <p:cNvCxnSpPr>
            <a:cxnSpLocks/>
          </p:cNvCxnSpPr>
          <p:nvPr/>
        </p:nvCxnSpPr>
        <p:spPr>
          <a:xfrm flipH="1" flipV="1">
            <a:off x="4698124" y="4351283"/>
            <a:ext cx="5249918" cy="993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0DBE73-8334-718A-0704-0D1AB8B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982" y="5879940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만들어 놓은 것 외부에서도 공개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7514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0553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40BFC-A245-4C9D-B4B5-5F27A56B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6B97D-EB0A-8BEC-FE77-38814DEA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개발해</a:t>
            </a:r>
            <a:r>
              <a:rPr kumimoji="1" lang="ko-KR" altLang="en-US"/>
              <a:t> 놓은 딥러닝 모델을</a:t>
            </a:r>
            <a:r>
              <a:rPr kumimoji="1" lang="en-US" altLang="ko-KR"/>
              <a:t>(GPT-2, GPT-3, GPT-3.5, GPT-4)</a:t>
            </a:r>
            <a:r>
              <a:rPr kumimoji="1" lang="ko-KR" altLang="en-US"/>
              <a:t>를 외부에 서비스</a:t>
            </a:r>
            <a:r>
              <a:rPr kumimoji="1" lang="en-US" altLang="ko-KR"/>
              <a:t>(ChatGPT)</a:t>
            </a:r>
            <a:r>
              <a:rPr kumimoji="1" lang="ko-KR" altLang="en-US"/>
              <a:t> 하기 위한 방법</a:t>
            </a:r>
            <a:endParaRPr kumimoji="1" lang="en-US" altLang="ko-KR"/>
          </a:p>
          <a:p>
            <a:r>
              <a:rPr kumimoji="1" lang="en-US" altLang="ko-Kore-US"/>
              <a:t>SW</a:t>
            </a:r>
            <a:r>
              <a:rPr kumimoji="1" lang="ko-KR" altLang="en-US"/>
              <a:t>에서 기능 호출방법을 </a:t>
            </a:r>
            <a:r>
              <a:rPr kumimoji="1" lang="en-US" altLang="ko-KR"/>
              <a:t>API</a:t>
            </a:r>
            <a:r>
              <a:rPr kumimoji="1" lang="ko-KR" altLang="en-US"/>
              <a:t>라고 한다</a:t>
            </a:r>
            <a:r>
              <a:rPr kumimoji="1" lang="en-US" altLang="ko-KR"/>
              <a:t>.</a:t>
            </a:r>
          </a:p>
          <a:p>
            <a:r>
              <a:rPr kumimoji="1" lang="en-US" altLang="ko-Kore-US"/>
              <a:t>ChatGPT </a:t>
            </a:r>
            <a:r>
              <a:rPr kumimoji="1" lang="ko-KR" altLang="en-US"/>
              <a:t>서비스는 이를 호출하여 외부에 서비스 한다</a:t>
            </a:r>
            <a:r>
              <a:rPr kumimoji="1" lang="en-US" altLang="ko-KR"/>
              <a:t>.</a:t>
            </a:r>
          </a:p>
          <a:p>
            <a:endParaRPr kumimoji="1" lang="en-US" altLang="ko-Kore-US"/>
          </a:p>
          <a:p>
            <a:r>
              <a:rPr kumimoji="1" lang="ko-KR" altLang="en-US"/>
              <a:t>이를 외부에서도 호출하도록 공개했다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 </a:t>
            </a:r>
            <a:r>
              <a:rPr kumimoji="1" lang="en-US" altLang="ko-KR"/>
              <a:t>ChatGPT</a:t>
            </a:r>
            <a:r>
              <a:rPr kumimoji="1" lang="ko-KR" altLang="en-US"/>
              <a:t>의 모든 기능을 프로그램을 통해 사용할 수 있다</a:t>
            </a:r>
            <a:r>
              <a:rPr kumimoji="1" lang="en-US" altLang="ko-KR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6734060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366BD-6B7A-6046-E940-73AD08DB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지원</a:t>
            </a:r>
            <a:r>
              <a:rPr kumimoji="1" lang="ko-KR" altLang="en-US"/>
              <a:t> 기능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D4AD7E-0B50-701D-1D71-848F2767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텍스트 생성</a:t>
            </a:r>
            <a:endParaRPr kumimoji="1" lang="en-US" altLang="ko-KR"/>
          </a:p>
          <a:p>
            <a:r>
              <a:rPr kumimoji="1" lang="ko-KR" altLang="en-US"/>
              <a:t>이미지 생성</a:t>
            </a:r>
            <a:endParaRPr kumimoji="1" lang="en-US" altLang="ko-KR"/>
          </a:p>
          <a:p>
            <a:r>
              <a:rPr kumimoji="1" lang="ko-KR" altLang="en-US"/>
              <a:t>비전</a:t>
            </a:r>
            <a:endParaRPr kumimoji="1" lang="en-US" altLang="ko-KR"/>
          </a:p>
          <a:p>
            <a:r>
              <a:rPr kumimoji="1" lang="ko-KR" altLang="en-US"/>
              <a:t>텍스트를 음성으로</a:t>
            </a:r>
            <a:endParaRPr kumimoji="1" lang="en-US" altLang="ko-KR"/>
          </a:p>
          <a:p>
            <a:r>
              <a:rPr kumimoji="1" lang="ko-KR" altLang="en-US"/>
              <a:t>음성을 텍스트로</a:t>
            </a:r>
            <a:endParaRPr kumimoji="1" lang="en-US" altLang="ko-KR"/>
          </a:p>
          <a:p>
            <a:r>
              <a:rPr kumimoji="1" lang="ko-KR" altLang="en-US"/>
              <a:t>임베딩</a:t>
            </a:r>
            <a:endParaRPr kumimoji="1" lang="en-US" altLang="ko-KR"/>
          </a:p>
          <a:p>
            <a:r>
              <a:rPr kumimoji="1" lang="ko-KR" altLang="en-US"/>
              <a:t>파인 튜닝</a:t>
            </a:r>
            <a:endParaRPr kumimoji="1" lang="en-US" altLang="ko-KR"/>
          </a:p>
          <a:p>
            <a:pPr marL="0" indent="0"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85416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임팩트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1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모든 데이터는 디바이스 안의 특정 타입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사람과 친숙하지 않은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엑셀의 숫자들</a:t>
            </a:r>
            <a:endParaRPr kumimoji="1" lang="en-US" altLang="ko-KR" dirty="0"/>
          </a:p>
          <a:p>
            <a:r>
              <a:rPr kumimoji="1" lang="ko-KR" altLang="en-US" dirty="0"/>
              <a:t>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사람만이 편집 가능한 문장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26651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에 사용하려면 하여간에 데이터를 가공해야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엑셀 타입으로 만들어야만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종이위의 정보를 특정 포멧으로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문장은 잘 처리하지 못했고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233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모델은 학습된 데이터 형태에 고착화된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 컬럼의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개였다면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무조건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개만</a:t>
            </a:r>
            <a:endParaRPr kumimoji="1" lang="en-US" altLang="ko-KR" dirty="0"/>
          </a:p>
          <a:p>
            <a:r>
              <a:rPr kumimoji="1" lang="ko-KR" altLang="en-US" dirty="0"/>
              <a:t>영상 크기가 </a:t>
            </a:r>
            <a:r>
              <a:rPr kumimoji="1" lang="en-US" altLang="ko-KR" dirty="0"/>
              <a:t>600x400</a:t>
            </a:r>
            <a:r>
              <a:rPr kumimoji="1" lang="ko-KR" altLang="en-US" dirty="0"/>
              <a:t>이면 무조건 이 크기로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4338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사람과 친숙한 자연어로</a:t>
            </a:r>
            <a:endParaRPr kumimoji="1" lang="en-US" altLang="ko-KR" dirty="0"/>
          </a:p>
          <a:p>
            <a:r>
              <a:rPr kumimoji="1" lang="ko-KR" altLang="en-US" dirty="0"/>
              <a:t>엑셀이나 특정 포멧없이 그냥 그대로</a:t>
            </a:r>
            <a:endParaRPr kumimoji="1" lang="en-US" altLang="ko-KR" dirty="0"/>
          </a:p>
          <a:p>
            <a:r>
              <a:rPr kumimoji="1" lang="ko-KR" altLang="en-US" dirty="0"/>
              <a:t>데이터 형태 없이 원래 문장 그대로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691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와 새로운 사업가능성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사람의 언어를 해석하여 기존 서비스 호출이 가능</a:t>
            </a:r>
            <a:endParaRPr kumimoji="1" lang="en-US" altLang="ko-KR" dirty="0"/>
          </a:p>
          <a:p>
            <a:r>
              <a:rPr kumimoji="1" lang="ko-KR" altLang="en-US" dirty="0"/>
              <a:t>기존 서비스 결과를 사람의 언어로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기계와 사람간의 인터페이스에 대한 혁명이다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4779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D2F71A-5751-3D12-8923-59052B75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30" y="4847092"/>
            <a:ext cx="1084307" cy="1042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7B3106-82EA-EBF4-B64E-89F6E3D0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50777-523F-25FF-85AB-09C0196912A0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600FC6-AB1F-69AB-6F17-047414E651FB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0719C8-5DBB-1A83-FEE7-2D81AFC0E972}"/>
              </a:ext>
            </a:extLst>
          </p:cNvPr>
          <p:cNvCxnSpPr>
            <a:cxnSpLocks/>
          </p:cNvCxnSpPr>
          <p:nvPr/>
        </p:nvCxnSpPr>
        <p:spPr>
          <a:xfrm>
            <a:off x="3867807" y="3977481"/>
            <a:ext cx="2250089" cy="139467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7696A-5A71-96D3-6F6F-9DDE5202608F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26417-39EA-C414-E02E-A9D697F9FF81}"/>
              </a:ext>
            </a:extLst>
          </p:cNvPr>
          <p:cNvSpPr txBox="1"/>
          <p:nvPr/>
        </p:nvSpPr>
        <p:spPr>
          <a:xfrm>
            <a:off x="4574641" y="4045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키보드</a:t>
            </a:r>
            <a:r>
              <a:rPr kumimoji="1" lang="ko-KR" altLang="en-US"/>
              <a:t> 입력</a:t>
            </a:r>
            <a:endParaRPr kumimoji="1" lang="ko-Kore-US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C7B562-ACB1-295E-0711-D5D71AF1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78E2F27-DACC-0598-F7F3-470D35806BBB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40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07DBA3-21E4-80AC-95ED-73BE884D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C65696-56DD-F499-9089-09968AFAE19E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3CDDBA-EBCD-6B0D-F0FA-AFBA63449FD4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8DA0FEC-A816-31BF-FE30-E8E346DEB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B49ADAD-1F6E-8C6E-8A41-52C8A4BB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52A9BD-A814-418C-0B6E-16D080FF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7303F3-0D38-02FC-BD90-734EFE1B058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062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18919</TotalTime>
  <Words>1477</Words>
  <Application>Microsoft Macintosh PowerPoint</Application>
  <PresentationFormat>와이드스크린</PresentationFormat>
  <Paragraphs>401</Paragraphs>
  <Slides>107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6" baseType="lpstr">
      <vt:lpstr>GE Inspira Sans</vt:lpstr>
      <vt:lpstr>나눔고딕</vt:lpstr>
      <vt:lpstr>나눔고딕</vt:lpstr>
      <vt:lpstr>NanumSquare</vt:lpstr>
      <vt:lpstr>Söhne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2000년 AI 겨울</vt:lpstr>
      <vt:lpstr>2012년 AI의 부활</vt:lpstr>
      <vt:lpstr>2016년 AlphaGo</vt:lpstr>
      <vt:lpstr>2023년 ChatGPT </vt:lpstr>
      <vt:lpstr>AlphaGo, ChatGPT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그럴 듯한 분류 결과</vt:lpstr>
      <vt:lpstr>분류와 신뢰도</vt:lpstr>
      <vt:lpstr>근거 없는 대답</vt:lpstr>
      <vt:lpstr>PowerPoint 프레젠테이션</vt:lpstr>
      <vt:lpstr>믿을만 하지 못하다</vt:lpstr>
      <vt:lpstr>사실성 검사 결과</vt:lpstr>
      <vt:lpstr>안전하지 못하다</vt:lpstr>
      <vt:lpstr>의료용 사용 불허</vt:lpstr>
      <vt:lpstr>근거 없는 답변</vt:lpstr>
      <vt:lpstr>길이 제약</vt:lpstr>
      <vt:lpstr>제한된 활용</vt:lpstr>
      <vt:lpstr>PowerPoint 프레젠테이션</vt:lpstr>
      <vt:lpstr>문서 요약</vt:lpstr>
      <vt:lpstr>문서 기반 답변</vt:lpstr>
      <vt:lpstr>보고서 초안</vt:lpstr>
      <vt:lpstr>번역</vt:lpstr>
      <vt:lpstr>PowerPoint 프레젠테이션</vt:lpstr>
      <vt:lpstr>2가지 타입</vt:lpstr>
      <vt:lpstr>특정 영상을 숫자로 인코딩/디코딩</vt:lpstr>
      <vt:lpstr>인코딩된 값을 영상으로 매핑하는 디코더</vt:lpstr>
      <vt:lpstr>인코딩된 값 사이의 값</vt:lpstr>
      <vt:lpstr>인코딩된 값 사이의 값을 디코딩 하면?</vt:lpstr>
      <vt:lpstr>생성된 영상</vt:lpstr>
      <vt:lpstr>생성된 영상</vt:lpstr>
      <vt:lpstr>연구자 들이 보는 데이터</vt:lpstr>
      <vt:lpstr>데이터 생성?</vt:lpstr>
      <vt:lpstr>PowerPoint 프레젠테이션</vt:lpstr>
      <vt:lpstr>Prompt</vt:lpstr>
      <vt:lpstr>Prompt</vt:lpstr>
      <vt:lpstr>Prompt</vt:lpstr>
      <vt:lpstr>Prompt</vt:lpstr>
      <vt:lpstr>활용 예</vt:lpstr>
      <vt:lpstr>활용 예</vt:lpstr>
      <vt:lpstr>Prompt 모음</vt:lpstr>
      <vt:lpstr>Prompt Example</vt:lpstr>
      <vt:lpstr>PowerPoint 프레젠테이션</vt:lpstr>
      <vt:lpstr>OpenAI</vt:lpstr>
      <vt:lpstr>ChatGPT 서비스</vt:lpstr>
      <vt:lpstr>OpenAI API</vt:lpstr>
      <vt:lpstr>OpenAI API</vt:lpstr>
      <vt:lpstr>OpenAI API</vt:lpstr>
      <vt:lpstr>지원 기능</vt:lpstr>
      <vt:lpstr>PowerPoint 프레젠테이션</vt:lpstr>
      <vt:lpstr>ChatGPT 이전에는</vt:lpstr>
      <vt:lpstr>ChatGPT 이전에는</vt:lpstr>
      <vt:lpstr>ChatGPT 이전에는</vt:lpstr>
      <vt:lpstr>ChatGPT 이후에는</vt:lpstr>
      <vt:lpstr>ChatGPT와 새로운 사업가능성</vt:lpstr>
      <vt:lpstr>기존 서비스 사용</vt:lpstr>
      <vt:lpstr>이후 서비스 사용</vt:lpstr>
      <vt:lpstr>이후 서비스 사용</vt:lpstr>
      <vt:lpstr>이후 서비스 사용</vt:lpstr>
      <vt:lpstr>이후 서비스 사용</vt:lpstr>
      <vt:lpstr>PowerPoint 프레젠테이션</vt:lpstr>
      <vt:lpstr>AlphaGo가 바꾼 것</vt:lpstr>
      <vt:lpstr>ChatGPT는</vt:lpstr>
      <vt:lpstr>흐름</vt:lpstr>
      <vt:lpstr>의료에서는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847</cp:revision>
  <dcterms:created xsi:type="dcterms:W3CDTF">2023-04-05T00:38:07Z</dcterms:created>
  <dcterms:modified xsi:type="dcterms:W3CDTF">2024-07-11T06:54:21Z</dcterms:modified>
</cp:coreProperties>
</file>